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513a18ea6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513a18ea6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513a18ea6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513a18ea6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513a18ea6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513a18ea6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513a18ea6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513a18ea6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513a18ea6_0_1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513a18ea6_0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31ab9939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31ab9939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31ab9939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31ab9939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513a18ea6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513a18ea6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31ab9939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31ab9939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31ab9939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31ab9939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31ab9939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31ab9939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513a18ea6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513a18ea6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513a18ea6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513a18ea6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513a18ea6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513a18ea6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513a18ea6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513a18ea6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513a18ea6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513a18ea6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31ab9939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31ab9939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513a18ea6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513a18ea6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slide" Target="/ppt/slides/slide1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11" Type="http://schemas.openxmlformats.org/officeDocument/2006/relationships/slide" Target="/ppt/slides/slide19.xml"/><Relationship Id="rId10" Type="http://schemas.openxmlformats.org/officeDocument/2006/relationships/image" Target="../media/image14.png"/><Relationship Id="rId9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2d-to-3d-shoe-webapp.vercel.app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slide" Target="/ppt/slides/slide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slide" Target="/ppt/slides/slide1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016600"/>
            <a:ext cx="7995900" cy="16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3D Shoe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rom</a:t>
            </a:r>
            <a:r>
              <a:rPr lang="en"/>
              <a:t> a single side view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834046"/>
            <a:ext cx="73584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Nasir Khalid</a:t>
            </a:r>
            <a:endParaRPr sz="2300"/>
          </a:p>
        </p:txBody>
      </p:sp>
      <p:sp>
        <p:nvSpPr>
          <p:cNvPr id="69" name="Google Shape;69;p13"/>
          <p:cNvSpPr txBox="1"/>
          <p:nvPr/>
        </p:nvSpPr>
        <p:spPr>
          <a:xfrm>
            <a:off x="390525" y="3908150"/>
            <a:ext cx="524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 6381 - Digital Geometric Modeling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Fall 2021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5339600" y="1775725"/>
            <a:ext cx="3742200" cy="3331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</a:t>
            </a:r>
            <a:r>
              <a:rPr lang="en" sz="2700"/>
              <a:t>Architecture</a:t>
            </a:r>
            <a:endParaRPr/>
          </a:p>
        </p:txBody>
      </p:sp>
      <p:sp>
        <p:nvSpPr>
          <p:cNvPr id="199" name="Google Shape;199;p22"/>
          <p:cNvSpPr txBox="1"/>
          <p:nvPr/>
        </p:nvSpPr>
        <p:spPr>
          <a:xfrm>
            <a:off x="5697475" y="4768175"/>
            <a:ext cx="213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Differentiable Renderer</a:t>
            </a:r>
            <a:endParaRPr i="1"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25191">
            <a:off x="6450201" y="2397461"/>
            <a:ext cx="473700" cy="4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629966">
            <a:off x="6634424" y="2900449"/>
            <a:ext cx="473701" cy="47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70336">
            <a:off x="6567848" y="3361848"/>
            <a:ext cx="473702" cy="473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539742">
            <a:off x="6339223" y="3840023"/>
            <a:ext cx="473701" cy="47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 rotWithShape="1">
          <a:blip r:embed="rId4">
            <a:alphaModFix/>
          </a:blip>
          <a:srcRect b="8638" l="11024" r="6269" t="12040"/>
          <a:stretch/>
        </p:blipFill>
        <p:spPr>
          <a:xfrm>
            <a:off x="7370875" y="2206350"/>
            <a:ext cx="616849" cy="4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 rotWithShape="1">
          <a:blip r:embed="rId4">
            <a:alphaModFix/>
          </a:blip>
          <a:srcRect b="8638" l="11024" r="6269" t="12040"/>
          <a:stretch/>
        </p:blipFill>
        <p:spPr>
          <a:xfrm>
            <a:off x="7370875" y="2754875"/>
            <a:ext cx="616849" cy="4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 rotWithShape="1">
          <a:blip r:embed="rId4">
            <a:alphaModFix/>
          </a:blip>
          <a:srcRect b="8638" l="11024" r="6269" t="12040"/>
          <a:stretch/>
        </p:blipFill>
        <p:spPr>
          <a:xfrm>
            <a:off x="7370875" y="3303400"/>
            <a:ext cx="616849" cy="4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 rotWithShape="1">
          <a:blip r:embed="rId4">
            <a:alphaModFix/>
          </a:blip>
          <a:srcRect b="8638" l="11024" r="6269" t="12040"/>
          <a:stretch/>
        </p:blipFill>
        <p:spPr>
          <a:xfrm flipH="1">
            <a:off x="7370875" y="3851925"/>
            <a:ext cx="616849" cy="46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7361449" y="2747500"/>
            <a:ext cx="616800" cy="46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7361449" y="3303400"/>
            <a:ext cx="616800" cy="46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7361449" y="3851925"/>
            <a:ext cx="616800" cy="46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7361449" y="2206350"/>
            <a:ext cx="616800" cy="46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"/>
          <p:cNvSpPr/>
          <p:nvPr/>
        </p:nvSpPr>
        <p:spPr>
          <a:xfrm rot="1066838">
            <a:off x="7437441" y="2338537"/>
            <a:ext cx="473519" cy="220204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7514968" y="2859357"/>
            <a:ext cx="310200" cy="276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"/>
          <p:cNvSpPr/>
          <p:nvPr/>
        </p:nvSpPr>
        <p:spPr>
          <a:xfrm rot="-9733162">
            <a:off x="7437441" y="3420149"/>
            <a:ext cx="473519" cy="220204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2"/>
          <p:cNvSpPr/>
          <p:nvPr/>
        </p:nvSpPr>
        <p:spPr>
          <a:xfrm flipH="1" rot="9733162">
            <a:off x="7442541" y="3999299"/>
            <a:ext cx="473519" cy="220204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" name="Google Shape;216;p22"/>
          <p:cNvCxnSpPr>
            <a:stCxn id="200" idx="1"/>
            <a:endCxn id="211" idx="1"/>
          </p:cNvCxnSpPr>
          <p:nvPr/>
        </p:nvCxnSpPr>
        <p:spPr>
          <a:xfrm flipH="1" rot="10800000">
            <a:off x="6869599" y="2436900"/>
            <a:ext cx="491700" cy="46500"/>
          </a:xfrm>
          <a:prstGeom prst="curvedConnector3">
            <a:avLst>
              <a:gd fmla="val 6536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2"/>
          <p:cNvCxnSpPr>
            <a:stCxn id="201" idx="1"/>
            <a:endCxn id="208" idx="1"/>
          </p:cNvCxnSpPr>
          <p:nvPr/>
        </p:nvCxnSpPr>
        <p:spPr>
          <a:xfrm flipH="1" rot="10800000">
            <a:off x="7107835" y="2977989"/>
            <a:ext cx="253500" cy="147600"/>
          </a:xfrm>
          <a:prstGeom prst="curvedConnector3">
            <a:avLst>
              <a:gd fmla="val 5233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2"/>
          <p:cNvCxnSpPr>
            <a:stCxn id="202" idx="1"/>
            <a:endCxn id="209" idx="1"/>
          </p:cNvCxnSpPr>
          <p:nvPr/>
        </p:nvCxnSpPr>
        <p:spPr>
          <a:xfrm flipH="1" rot="10800000">
            <a:off x="7037588" y="3533839"/>
            <a:ext cx="324000" cy="108000"/>
          </a:xfrm>
          <a:prstGeom prst="curvedConnector3">
            <a:avLst>
              <a:gd fmla="val 5663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2"/>
          <p:cNvCxnSpPr>
            <a:stCxn id="203" idx="1"/>
            <a:endCxn id="210" idx="1"/>
          </p:cNvCxnSpPr>
          <p:nvPr/>
        </p:nvCxnSpPr>
        <p:spPr>
          <a:xfrm flipH="1" rot="10800000">
            <a:off x="6763549" y="4082420"/>
            <a:ext cx="597900" cy="139200"/>
          </a:xfrm>
          <a:prstGeom prst="curvedConnector3">
            <a:avLst>
              <a:gd fmla="val 621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2"/>
          <p:cNvSpPr/>
          <p:nvPr/>
        </p:nvSpPr>
        <p:spPr>
          <a:xfrm>
            <a:off x="62000" y="1766900"/>
            <a:ext cx="5201400" cy="3331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2"/>
          <p:cNvPicPr preferRelativeResize="0"/>
          <p:nvPr/>
        </p:nvPicPr>
        <p:blipFill rotWithShape="1">
          <a:blip r:embed="rId5">
            <a:alphaModFix/>
          </a:blip>
          <a:srcRect b="0" l="0" r="0" t="22654"/>
          <a:stretch/>
        </p:blipFill>
        <p:spPr>
          <a:xfrm>
            <a:off x="209575" y="2423372"/>
            <a:ext cx="726300" cy="4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9900" y="2253650"/>
            <a:ext cx="3364950" cy="175182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 txBox="1"/>
          <p:nvPr/>
        </p:nvSpPr>
        <p:spPr>
          <a:xfrm>
            <a:off x="1989687" y="2714251"/>
            <a:ext cx="13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UNet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4" name="Google Shape;224;p22"/>
          <p:cNvCxnSpPr>
            <a:stCxn id="221" idx="3"/>
          </p:cNvCxnSpPr>
          <p:nvPr/>
        </p:nvCxnSpPr>
        <p:spPr>
          <a:xfrm>
            <a:off x="935875" y="2653922"/>
            <a:ext cx="25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25" name="Google Shape;225;p22"/>
          <p:cNvGrpSpPr/>
          <p:nvPr/>
        </p:nvGrpSpPr>
        <p:grpSpPr>
          <a:xfrm>
            <a:off x="2925651" y="3908133"/>
            <a:ext cx="1234799" cy="1120992"/>
            <a:chOff x="2925651" y="3908133"/>
            <a:chExt cx="1234799" cy="1120992"/>
          </a:xfrm>
        </p:grpSpPr>
        <p:grpSp>
          <p:nvGrpSpPr>
            <p:cNvPr id="226" name="Google Shape;226;p22"/>
            <p:cNvGrpSpPr/>
            <p:nvPr/>
          </p:nvGrpSpPr>
          <p:grpSpPr>
            <a:xfrm>
              <a:off x="3217250" y="4175625"/>
              <a:ext cx="943200" cy="853500"/>
              <a:chOff x="3841825" y="4108250"/>
              <a:chExt cx="943200" cy="853500"/>
            </a:xfrm>
          </p:grpSpPr>
          <p:sp>
            <p:nvSpPr>
              <p:cNvPr id="227" name="Google Shape;227;p22"/>
              <p:cNvSpPr/>
              <p:nvPr/>
            </p:nvSpPr>
            <p:spPr>
              <a:xfrm rot="5400000">
                <a:off x="3886675" y="4146650"/>
                <a:ext cx="853500" cy="776700"/>
              </a:xfrm>
              <a:prstGeom prst="trapezoid">
                <a:avLst>
                  <a:gd fmla="val 25000" name="adj"/>
                </a:avLst>
              </a:prstGeom>
              <a:solidFill>
                <a:srgbClr val="7ECCDE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2"/>
              <p:cNvSpPr txBox="1"/>
              <p:nvPr/>
            </p:nvSpPr>
            <p:spPr>
              <a:xfrm>
                <a:off x="3841825" y="4262675"/>
                <a:ext cx="9432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u="sng">
                    <a:solidFill>
                      <a:schemeClr val="hlink"/>
                    </a:solidFill>
                    <a:latin typeface="Roboto"/>
                    <a:ea typeface="Roboto"/>
                    <a:cs typeface="Roboto"/>
                    <a:sym typeface="Roboto"/>
                    <a:hlinkClick action="ppaction://hlinksldjump" r:id="rId7"/>
                  </a:rPr>
                  <a:t>Shape Decoder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229" name="Google Shape;229;p22"/>
            <p:cNvCxnSpPr/>
            <p:nvPr/>
          </p:nvCxnSpPr>
          <p:spPr>
            <a:xfrm flipH="1" rot="5400000">
              <a:off x="2767551" y="4066233"/>
              <a:ext cx="684000" cy="367800"/>
            </a:xfrm>
            <a:prstGeom prst="bentConnector3">
              <a:avLst>
                <a:gd fmla="val -70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" name="Google Shape;230;p22"/>
            <p:cNvCxnSpPr/>
            <p:nvPr/>
          </p:nvCxnSpPr>
          <p:spPr>
            <a:xfrm>
              <a:off x="2934875" y="4596950"/>
              <a:ext cx="334800" cy="1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31" name="Google Shape;231;p22"/>
          <p:cNvSpPr/>
          <p:nvPr/>
        </p:nvSpPr>
        <p:spPr>
          <a:xfrm>
            <a:off x="4297450" y="4469675"/>
            <a:ext cx="726300" cy="2976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Vertices</a:t>
            </a:r>
            <a:endParaRPr sz="1000"/>
          </a:p>
        </p:txBody>
      </p:sp>
      <p:sp>
        <p:nvSpPr>
          <p:cNvPr id="232" name="Google Shape;232;p22"/>
          <p:cNvSpPr txBox="1"/>
          <p:nvPr/>
        </p:nvSpPr>
        <p:spPr>
          <a:xfrm>
            <a:off x="4082972" y="2451600"/>
            <a:ext cx="420300" cy="400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Flow Map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3" name="Google Shape;233;p22"/>
          <p:cNvCxnSpPr>
            <a:endCxn id="231" idx="1"/>
          </p:cNvCxnSpPr>
          <p:nvPr/>
        </p:nvCxnSpPr>
        <p:spPr>
          <a:xfrm>
            <a:off x="4066750" y="4618475"/>
            <a:ext cx="23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22"/>
          <p:cNvSpPr txBox="1"/>
          <p:nvPr/>
        </p:nvSpPr>
        <p:spPr>
          <a:xfrm>
            <a:off x="424025" y="4768166"/>
            <a:ext cx="123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Neural Network</a:t>
            </a:r>
            <a:endParaRPr i="1"/>
          </a:p>
        </p:txBody>
      </p:sp>
      <p:sp>
        <p:nvSpPr>
          <p:cNvPr id="235" name="Google Shape;235;p22"/>
          <p:cNvSpPr txBox="1"/>
          <p:nvPr/>
        </p:nvSpPr>
        <p:spPr>
          <a:xfrm>
            <a:off x="4655475" y="2397750"/>
            <a:ext cx="555600" cy="507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UV Texture Map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6" name="Google Shape;236;p22"/>
          <p:cNvCxnSpPr>
            <a:stCxn id="221" idx="0"/>
            <a:endCxn id="237" idx="2"/>
          </p:cNvCxnSpPr>
          <p:nvPr/>
        </p:nvCxnSpPr>
        <p:spPr>
          <a:xfrm rot="-5400000">
            <a:off x="2115625" y="394772"/>
            <a:ext cx="485700" cy="3571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22"/>
          <p:cNvSpPr/>
          <p:nvPr/>
        </p:nvSpPr>
        <p:spPr>
          <a:xfrm>
            <a:off x="4144325" y="1788950"/>
            <a:ext cx="297600" cy="297600"/>
          </a:xfrm>
          <a:prstGeom prst="flowChartSummingJunction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" name="Google Shape;238;p22"/>
          <p:cNvCxnSpPr/>
          <p:nvPr/>
        </p:nvCxnSpPr>
        <p:spPr>
          <a:xfrm>
            <a:off x="3810028" y="1937150"/>
            <a:ext cx="3348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22"/>
          <p:cNvCxnSpPr>
            <a:stCxn id="232" idx="0"/>
            <a:endCxn id="237" idx="4"/>
          </p:cNvCxnSpPr>
          <p:nvPr/>
        </p:nvCxnSpPr>
        <p:spPr>
          <a:xfrm rot="10800000">
            <a:off x="4293122" y="2086500"/>
            <a:ext cx="0" cy="36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22"/>
          <p:cNvCxnSpPr>
            <a:stCxn id="237" idx="6"/>
            <a:endCxn id="235" idx="0"/>
          </p:cNvCxnSpPr>
          <p:nvPr/>
        </p:nvCxnSpPr>
        <p:spPr>
          <a:xfrm>
            <a:off x="4441925" y="1937750"/>
            <a:ext cx="491400" cy="459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2"/>
          <p:cNvCxnSpPr/>
          <p:nvPr/>
        </p:nvCxnSpPr>
        <p:spPr>
          <a:xfrm flipH="1">
            <a:off x="5023875" y="2651700"/>
            <a:ext cx="187200" cy="1966800"/>
          </a:xfrm>
          <a:prstGeom prst="bentConnector3">
            <a:avLst>
              <a:gd fmla="val -38543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22"/>
          <p:cNvSpPr/>
          <p:nvPr/>
        </p:nvSpPr>
        <p:spPr>
          <a:xfrm>
            <a:off x="5472970" y="2904950"/>
            <a:ext cx="1055700" cy="1055700"/>
          </a:xfrm>
          <a:prstGeom prst="cube">
            <a:avLst>
              <a:gd fmla="val 25000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/>
          <p:nvPr/>
        </p:nvSpPr>
        <p:spPr>
          <a:xfrm>
            <a:off x="5339600" y="1775725"/>
            <a:ext cx="3742200" cy="3331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</a:t>
            </a:r>
            <a:r>
              <a:rPr lang="en" sz="2700"/>
              <a:t>Loss</a:t>
            </a:r>
            <a:endParaRPr/>
          </a:p>
        </p:txBody>
      </p:sp>
      <p:sp>
        <p:nvSpPr>
          <p:cNvPr id="249" name="Google Shape;249;p23"/>
          <p:cNvSpPr txBox="1"/>
          <p:nvPr/>
        </p:nvSpPr>
        <p:spPr>
          <a:xfrm>
            <a:off x="5697475" y="4768175"/>
            <a:ext cx="213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Differentiable Renderer</a:t>
            </a:r>
            <a:endParaRPr i="1"/>
          </a:p>
        </p:txBody>
      </p:sp>
      <p:pic>
        <p:nvPicPr>
          <p:cNvPr id="250" name="Google Shape;2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25191">
            <a:off x="6450201" y="2397461"/>
            <a:ext cx="473700" cy="4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629966">
            <a:off x="6634424" y="2900449"/>
            <a:ext cx="473701" cy="47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70336">
            <a:off x="6567848" y="3361848"/>
            <a:ext cx="473702" cy="473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539742">
            <a:off x="6339223" y="3840023"/>
            <a:ext cx="473701" cy="47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/>
          <p:cNvPicPr preferRelativeResize="0"/>
          <p:nvPr/>
        </p:nvPicPr>
        <p:blipFill rotWithShape="1">
          <a:blip r:embed="rId4">
            <a:alphaModFix/>
          </a:blip>
          <a:srcRect b="0" l="20138" r="16373" t="24242"/>
          <a:stretch/>
        </p:blipFill>
        <p:spPr>
          <a:xfrm>
            <a:off x="8168850" y="2754100"/>
            <a:ext cx="616850" cy="46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 rotWithShape="1">
          <a:blip r:embed="rId5">
            <a:alphaModFix/>
          </a:blip>
          <a:srcRect b="0" l="0" r="0" t="19987"/>
          <a:stretch/>
        </p:blipFill>
        <p:spPr>
          <a:xfrm>
            <a:off x="8168850" y="3302625"/>
            <a:ext cx="616850" cy="46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3"/>
          <p:cNvPicPr preferRelativeResize="0"/>
          <p:nvPr/>
        </p:nvPicPr>
        <p:blipFill rotWithShape="1">
          <a:blip r:embed="rId6">
            <a:alphaModFix/>
          </a:blip>
          <a:srcRect b="-1909" l="12000" r="8784" t="22694"/>
          <a:stretch/>
        </p:blipFill>
        <p:spPr>
          <a:xfrm>
            <a:off x="8168850" y="2205587"/>
            <a:ext cx="616850" cy="46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3"/>
          <p:cNvPicPr preferRelativeResize="0"/>
          <p:nvPr/>
        </p:nvPicPr>
        <p:blipFill rotWithShape="1">
          <a:blip r:embed="rId7">
            <a:alphaModFix/>
          </a:blip>
          <a:srcRect b="0" l="0" r="0" t="14126"/>
          <a:stretch/>
        </p:blipFill>
        <p:spPr>
          <a:xfrm>
            <a:off x="8168850" y="3851150"/>
            <a:ext cx="616850" cy="4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3"/>
          <p:cNvPicPr preferRelativeResize="0"/>
          <p:nvPr/>
        </p:nvPicPr>
        <p:blipFill rotWithShape="1">
          <a:blip r:embed="rId8">
            <a:alphaModFix/>
          </a:blip>
          <a:srcRect b="8638" l="11024" r="6269" t="12040"/>
          <a:stretch/>
        </p:blipFill>
        <p:spPr>
          <a:xfrm>
            <a:off x="7370875" y="2206350"/>
            <a:ext cx="616849" cy="4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 rotWithShape="1">
          <a:blip r:embed="rId8">
            <a:alphaModFix/>
          </a:blip>
          <a:srcRect b="8638" l="11024" r="6269" t="12040"/>
          <a:stretch/>
        </p:blipFill>
        <p:spPr>
          <a:xfrm>
            <a:off x="7370875" y="2754875"/>
            <a:ext cx="616849" cy="4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 rotWithShape="1">
          <a:blip r:embed="rId8">
            <a:alphaModFix/>
          </a:blip>
          <a:srcRect b="8638" l="11024" r="6269" t="12040"/>
          <a:stretch/>
        </p:blipFill>
        <p:spPr>
          <a:xfrm>
            <a:off x="7370875" y="3303400"/>
            <a:ext cx="616849" cy="4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3"/>
          <p:cNvPicPr preferRelativeResize="0"/>
          <p:nvPr/>
        </p:nvPicPr>
        <p:blipFill rotWithShape="1">
          <a:blip r:embed="rId8">
            <a:alphaModFix/>
          </a:blip>
          <a:srcRect b="8638" l="11024" r="6269" t="12040"/>
          <a:stretch/>
        </p:blipFill>
        <p:spPr>
          <a:xfrm flipH="1">
            <a:off x="7370875" y="3851925"/>
            <a:ext cx="616849" cy="46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3"/>
          <p:cNvSpPr/>
          <p:nvPr/>
        </p:nvSpPr>
        <p:spPr>
          <a:xfrm>
            <a:off x="7361449" y="2747500"/>
            <a:ext cx="616800" cy="46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"/>
          <p:cNvSpPr/>
          <p:nvPr/>
        </p:nvSpPr>
        <p:spPr>
          <a:xfrm>
            <a:off x="7361449" y="3303400"/>
            <a:ext cx="616800" cy="46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3"/>
          <p:cNvSpPr/>
          <p:nvPr/>
        </p:nvSpPr>
        <p:spPr>
          <a:xfrm>
            <a:off x="7361449" y="3851925"/>
            <a:ext cx="616800" cy="46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7361449" y="2206350"/>
            <a:ext cx="616800" cy="46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3"/>
          <p:cNvSpPr/>
          <p:nvPr/>
        </p:nvSpPr>
        <p:spPr>
          <a:xfrm rot="1066838">
            <a:off x="7437441" y="2338537"/>
            <a:ext cx="473519" cy="220204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3"/>
          <p:cNvSpPr/>
          <p:nvPr/>
        </p:nvSpPr>
        <p:spPr>
          <a:xfrm>
            <a:off x="7514968" y="2859357"/>
            <a:ext cx="310200" cy="276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3"/>
          <p:cNvSpPr/>
          <p:nvPr/>
        </p:nvSpPr>
        <p:spPr>
          <a:xfrm rot="-9733162">
            <a:off x="7437441" y="3420149"/>
            <a:ext cx="473519" cy="220204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3"/>
          <p:cNvSpPr/>
          <p:nvPr/>
        </p:nvSpPr>
        <p:spPr>
          <a:xfrm flipH="1" rot="9733162">
            <a:off x="7442541" y="3999299"/>
            <a:ext cx="473519" cy="220204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23"/>
          <p:cNvCxnSpPr/>
          <p:nvPr/>
        </p:nvCxnSpPr>
        <p:spPr>
          <a:xfrm flipH="1" rot="10800000">
            <a:off x="6869599" y="2436900"/>
            <a:ext cx="491700" cy="46500"/>
          </a:xfrm>
          <a:prstGeom prst="curvedConnector3">
            <a:avLst>
              <a:gd fmla="val 6536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23"/>
          <p:cNvCxnSpPr/>
          <p:nvPr/>
        </p:nvCxnSpPr>
        <p:spPr>
          <a:xfrm flipH="1" rot="10800000">
            <a:off x="7107835" y="2977989"/>
            <a:ext cx="253500" cy="147600"/>
          </a:xfrm>
          <a:prstGeom prst="curvedConnector3">
            <a:avLst>
              <a:gd fmla="val 5233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23"/>
          <p:cNvCxnSpPr/>
          <p:nvPr/>
        </p:nvCxnSpPr>
        <p:spPr>
          <a:xfrm flipH="1" rot="10800000">
            <a:off x="7037588" y="3533839"/>
            <a:ext cx="324000" cy="108000"/>
          </a:xfrm>
          <a:prstGeom prst="curvedConnector3">
            <a:avLst>
              <a:gd fmla="val 5663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23"/>
          <p:cNvCxnSpPr/>
          <p:nvPr/>
        </p:nvCxnSpPr>
        <p:spPr>
          <a:xfrm flipH="1" rot="10800000">
            <a:off x="6763549" y="4082420"/>
            <a:ext cx="597900" cy="139200"/>
          </a:xfrm>
          <a:prstGeom prst="curvedConnector3">
            <a:avLst>
              <a:gd fmla="val 621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23"/>
          <p:cNvSpPr/>
          <p:nvPr/>
        </p:nvSpPr>
        <p:spPr>
          <a:xfrm>
            <a:off x="7361300" y="4405400"/>
            <a:ext cx="1482000" cy="2763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Perceptual Loss</a:t>
            </a:r>
            <a:endParaRPr/>
          </a:p>
        </p:txBody>
      </p:sp>
      <p:sp>
        <p:nvSpPr>
          <p:cNvPr id="275" name="Google Shape;275;p23"/>
          <p:cNvSpPr/>
          <p:nvPr/>
        </p:nvSpPr>
        <p:spPr>
          <a:xfrm>
            <a:off x="7361300" y="1543025"/>
            <a:ext cx="1482000" cy="2763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 IOU Loss</a:t>
            </a:r>
            <a:endParaRPr/>
          </a:p>
        </p:txBody>
      </p:sp>
      <p:sp>
        <p:nvSpPr>
          <p:cNvPr id="276" name="Google Shape;276;p23"/>
          <p:cNvSpPr/>
          <p:nvPr/>
        </p:nvSpPr>
        <p:spPr>
          <a:xfrm>
            <a:off x="7361300" y="1874688"/>
            <a:ext cx="1482000" cy="2763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L2 Loss</a:t>
            </a:r>
            <a:endParaRPr/>
          </a:p>
        </p:txBody>
      </p:sp>
      <p:sp>
        <p:nvSpPr>
          <p:cNvPr id="277" name="Google Shape;277;p23"/>
          <p:cNvSpPr/>
          <p:nvPr/>
        </p:nvSpPr>
        <p:spPr>
          <a:xfrm>
            <a:off x="62000" y="1766900"/>
            <a:ext cx="5201400" cy="3331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23"/>
          <p:cNvPicPr preferRelativeResize="0"/>
          <p:nvPr/>
        </p:nvPicPr>
        <p:blipFill rotWithShape="1">
          <a:blip r:embed="rId9">
            <a:alphaModFix/>
          </a:blip>
          <a:srcRect b="0" l="0" r="0" t="22654"/>
          <a:stretch/>
        </p:blipFill>
        <p:spPr>
          <a:xfrm>
            <a:off x="209575" y="2423372"/>
            <a:ext cx="726300" cy="4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79900" y="2253650"/>
            <a:ext cx="3364950" cy="175182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3"/>
          <p:cNvSpPr txBox="1"/>
          <p:nvPr/>
        </p:nvSpPr>
        <p:spPr>
          <a:xfrm>
            <a:off x="1989687" y="2714251"/>
            <a:ext cx="13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UNet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1" name="Google Shape;281;p23"/>
          <p:cNvCxnSpPr>
            <a:stCxn id="278" idx="3"/>
          </p:cNvCxnSpPr>
          <p:nvPr/>
        </p:nvCxnSpPr>
        <p:spPr>
          <a:xfrm>
            <a:off x="935875" y="2653922"/>
            <a:ext cx="25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23"/>
          <p:cNvCxnSpPr>
            <a:stCxn id="283" idx="3"/>
            <a:endCxn id="284" idx="3"/>
          </p:cNvCxnSpPr>
          <p:nvPr/>
        </p:nvCxnSpPr>
        <p:spPr>
          <a:xfrm flipH="1">
            <a:off x="5023875" y="2651700"/>
            <a:ext cx="187200" cy="1966800"/>
          </a:xfrm>
          <a:prstGeom prst="bentConnector3">
            <a:avLst>
              <a:gd fmla="val -3815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5" name="Google Shape;285;p23"/>
          <p:cNvGrpSpPr/>
          <p:nvPr/>
        </p:nvGrpSpPr>
        <p:grpSpPr>
          <a:xfrm>
            <a:off x="2925651" y="3908133"/>
            <a:ext cx="1234799" cy="1120992"/>
            <a:chOff x="2925651" y="3908133"/>
            <a:chExt cx="1234799" cy="1120992"/>
          </a:xfrm>
        </p:grpSpPr>
        <p:grpSp>
          <p:nvGrpSpPr>
            <p:cNvPr id="286" name="Google Shape;286;p23"/>
            <p:cNvGrpSpPr/>
            <p:nvPr/>
          </p:nvGrpSpPr>
          <p:grpSpPr>
            <a:xfrm>
              <a:off x="3217250" y="4175625"/>
              <a:ext cx="943200" cy="853500"/>
              <a:chOff x="3841825" y="4108250"/>
              <a:chExt cx="943200" cy="853500"/>
            </a:xfrm>
          </p:grpSpPr>
          <p:sp>
            <p:nvSpPr>
              <p:cNvPr id="287" name="Google Shape;287;p23"/>
              <p:cNvSpPr/>
              <p:nvPr/>
            </p:nvSpPr>
            <p:spPr>
              <a:xfrm rot="5400000">
                <a:off x="3886675" y="4146650"/>
                <a:ext cx="853500" cy="776700"/>
              </a:xfrm>
              <a:prstGeom prst="trapezoid">
                <a:avLst>
                  <a:gd fmla="val 25000" name="adj"/>
                </a:avLst>
              </a:prstGeom>
              <a:solidFill>
                <a:srgbClr val="7ECCDE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3"/>
              <p:cNvSpPr txBox="1"/>
              <p:nvPr/>
            </p:nvSpPr>
            <p:spPr>
              <a:xfrm>
                <a:off x="3841825" y="4262675"/>
                <a:ext cx="9432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u="sng">
                    <a:solidFill>
                      <a:schemeClr val="hlink"/>
                    </a:solidFill>
                    <a:latin typeface="Roboto"/>
                    <a:ea typeface="Roboto"/>
                    <a:cs typeface="Roboto"/>
                    <a:sym typeface="Roboto"/>
                    <a:hlinkClick action="ppaction://hlinksldjump" r:id="rId11"/>
                  </a:rPr>
                  <a:t>Shape Decoder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289" name="Google Shape;289;p23"/>
            <p:cNvCxnSpPr/>
            <p:nvPr/>
          </p:nvCxnSpPr>
          <p:spPr>
            <a:xfrm flipH="1" rot="5400000">
              <a:off x="2767551" y="4066233"/>
              <a:ext cx="684000" cy="367800"/>
            </a:xfrm>
            <a:prstGeom prst="bentConnector3">
              <a:avLst>
                <a:gd fmla="val -70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0" name="Google Shape;290;p23"/>
            <p:cNvCxnSpPr/>
            <p:nvPr/>
          </p:nvCxnSpPr>
          <p:spPr>
            <a:xfrm>
              <a:off x="2934875" y="4596950"/>
              <a:ext cx="334800" cy="1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84" name="Google Shape;284;p23"/>
          <p:cNvSpPr/>
          <p:nvPr/>
        </p:nvSpPr>
        <p:spPr>
          <a:xfrm>
            <a:off x="4297450" y="4469675"/>
            <a:ext cx="726300" cy="2976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Vertices</a:t>
            </a:r>
            <a:endParaRPr sz="1000"/>
          </a:p>
        </p:txBody>
      </p:sp>
      <p:sp>
        <p:nvSpPr>
          <p:cNvPr id="291" name="Google Shape;291;p23"/>
          <p:cNvSpPr txBox="1"/>
          <p:nvPr/>
        </p:nvSpPr>
        <p:spPr>
          <a:xfrm>
            <a:off x="4082972" y="2451600"/>
            <a:ext cx="420300" cy="400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Flow Map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2" name="Google Shape;292;p23"/>
          <p:cNvCxnSpPr>
            <a:endCxn id="284" idx="1"/>
          </p:cNvCxnSpPr>
          <p:nvPr/>
        </p:nvCxnSpPr>
        <p:spPr>
          <a:xfrm>
            <a:off x="4066750" y="4618475"/>
            <a:ext cx="23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23"/>
          <p:cNvSpPr/>
          <p:nvPr/>
        </p:nvSpPr>
        <p:spPr>
          <a:xfrm>
            <a:off x="5472970" y="2904950"/>
            <a:ext cx="1055700" cy="1055700"/>
          </a:xfrm>
          <a:prstGeom prst="cube">
            <a:avLst>
              <a:gd fmla="val 25000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</a:t>
            </a:r>
            <a:endParaRPr/>
          </a:p>
        </p:txBody>
      </p:sp>
      <p:sp>
        <p:nvSpPr>
          <p:cNvPr id="294" name="Google Shape;294;p23"/>
          <p:cNvSpPr txBox="1"/>
          <p:nvPr/>
        </p:nvSpPr>
        <p:spPr>
          <a:xfrm>
            <a:off x="424025" y="4768166"/>
            <a:ext cx="123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Neural Network</a:t>
            </a:r>
            <a:endParaRPr i="1"/>
          </a:p>
        </p:txBody>
      </p:sp>
      <p:sp>
        <p:nvSpPr>
          <p:cNvPr id="283" name="Google Shape;283;p23"/>
          <p:cNvSpPr txBox="1"/>
          <p:nvPr/>
        </p:nvSpPr>
        <p:spPr>
          <a:xfrm>
            <a:off x="4655475" y="2397750"/>
            <a:ext cx="555600" cy="507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UV Texture Map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5" name="Google Shape;295;p23"/>
          <p:cNvCxnSpPr>
            <a:stCxn id="278" idx="0"/>
            <a:endCxn id="296" idx="2"/>
          </p:cNvCxnSpPr>
          <p:nvPr/>
        </p:nvCxnSpPr>
        <p:spPr>
          <a:xfrm rot="-5400000">
            <a:off x="2115625" y="394772"/>
            <a:ext cx="485700" cy="3571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23"/>
          <p:cNvSpPr/>
          <p:nvPr/>
        </p:nvSpPr>
        <p:spPr>
          <a:xfrm>
            <a:off x="4144325" y="1788950"/>
            <a:ext cx="297600" cy="297600"/>
          </a:xfrm>
          <a:prstGeom prst="flowChartSummingJunction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" name="Google Shape;297;p23"/>
          <p:cNvCxnSpPr/>
          <p:nvPr/>
        </p:nvCxnSpPr>
        <p:spPr>
          <a:xfrm>
            <a:off x="3810028" y="1937150"/>
            <a:ext cx="3348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23"/>
          <p:cNvCxnSpPr>
            <a:stCxn id="291" idx="0"/>
            <a:endCxn id="296" idx="4"/>
          </p:cNvCxnSpPr>
          <p:nvPr/>
        </p:nvCxnSpPr>
        <p:spPr>
          <a:xfrm rot="10800000">
            <a:off x="4293122" y="2086500"/>
            <a:ext cx="0" cy="36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23"/>
          <p:cNvCxnSpPr>
            <a:stCxn id="296" idx="6"/>
            <a:endCxn id="283" idx="0"/>
          </p:cNvCxnSpPr>
          <p:nvPr/>
        </p:nvCxnSpPr>
        <p:spPr>
          <a:xfrm>
            <a:off x="4441925" y="1937750"/>
            <a:ext cx="491400" cy="459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23"/>
          <p:cNvSpPr/>
          <p:nvPr/>
        </p:nvSpPr>
        <p:spPr>
          <a:xfrm>
            <a:off x="4749776" y="3187000"/>
            <a:ext cx="1668300" cy="2763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 Regularizers</a:t>
            </a:r>
            <a:endParaRPr/>
          </a:p>
        </p:txBody>
      </p:sp>
      <p:sp>
        <p:nvSpPr>
          <p:cNvPr id="301" name="Google Shape;301;p23"/>
          <p:cNvSpPr/>
          <p:nvPr/>
        </p:nvSpPr>
        <p:spPr>
          <a:xfrm>
            <a:off x="3035750" y="2042375"/>
            <a:ext cx="999900" cy="2763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Loss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 sz="2700"/>
          </a:p>
        </p:txBody>
      </p:sp>
      <p:pic>
        <p:nvPicPr>
          <p:cNvPr id="307" name="Google Shape;307;p24"/>
          <p:cNvPicPr preferRelativeResize="0"/>
          <p:nvPr/>
        </p:nvPicPr>
        <p:blipFill rotWithShape="1">
          <a:blip r:embed="rId3">
            <a:alphaModFix/>
          </a:blip>
          <a:srcRect b="5676" l="6665" r="4697" t="13808"/>
          <a:stretch/>
        </p:blipFill>
        <p:spPr>
          <a:xfrm>
            <a:off x="1002750" y="2050788"/>
            <a:ext cx="1642775" cy="1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4"/>
          <p:cNvPicPr preferRelativeResize="0"/>
          <p:nvPr/>
        </p:nvPicPr>
        <p:blipFill rotWithShape="1">
          <a:blip r:embed="rId4">
            <a:alphaModFix/>
          </a:blip>
          <a:srcRect b="22334" l="10113" r="7865" t="23414"/>
          <a:stretch/>
        </p:blipFill>
        <p:spPr>
          <a:xfrm>
            <a:off x="1002750" y="3535738"/>
            <a:ext cx="1751926" cy="111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0500" y="1865150"/>
            <a:ext cx="4072875" cy="30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 sz="2700"/>
          </a:p>
        </p:txBody>
      </p:sp>
      <p:sp>
        <p:nvSpPr>
          <p:cNvPr id="315" name="Google Shape;315;p25"/>
          <p:cNvSpPr txBox="1"/>
          <p:nvPr/>
        </p:nvSpPr>
        <p:spPr>
          <a:xfrm>
            <a:off x="64800" y="2892600"/>
            <a:ext cx="9036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WEB DEMO</a:t>
            </a:r>
            <a:endParaRPr sz="4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- UV Map</a:t>
            </a:r>
            <a:endParaRPr sz="2700"/>
          </a:p>
        </p:txBody>
      </p:sp>
      <p:pic>
        <p:nvPicPr>
          <p:cNvPr id="321" name="Google Shape;3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25" y="1766425"/>
            <a:ext cx="3262274" cy="3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350" y="1766425"/>
            <a:ext cx="3095475" cy="3252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6"/>
          <p:cNvSpPr/>
          <p:nvPr/>
        </p:nvSpPr>
        <p:spPr>
          <a:xfrm>
            <a:off x="7164950" y="3548800"/>
            <a:ext cx="928500" cy="9285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4" name="Google Shape;324;p26"/>
          <p:cNvCxnSpPr>
            <a:stCxn id="323" idx="1"/>
          </p:cNvCxnSpPr>
          <p:nvPr/>
        </p:nvCxnSpPr>
        <p:spPr>
          <a:xfrm flipH="1" rot="5400000">
            <a:off x="4694226" y="1078076"/>
            <a:ext cx="1401300" cy="3812100"/>
          </a:xfrm>
          <a:prstGeom prst="curved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5" name="Google Shape;325;p26"/>
          <p:cNvCxnSpPr>
            <a:stCxn id="323" idx="3"/>
          </p:cNvCxnSpPr>
          <p:nvPr/>
        </p:nvCxnSpPr>
        <p:spPr>
          <a:xfrm rot="5400000">
            <a:off x="5076126" y="2731524"/>
            <a:ext cx="615000" cy="3834600"/>
          </a:xfrm>
          <a:prstGeom prst="curved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26" name="Google Shape;326;p26"/>
          <p:cNvSpPr txBox="1"/>
          <p:nvPr/>
        </p:nvSpPr>
        <p:spPr>
          <a:xfrm>
            <a:off x="3923125" y="3024700"/>
            <a:ext cx="2073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Disconnected in UV Map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Causes poor texture flow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- Invariance</a:t>
            </a:r>
            <a:endParaRPr sz="2700"/>
          </a:p>
        </p:txBody>
      </p:sp>
      <p:pic>
        <p:nvPicPr>
          <p:cNvPr id="332" name="Google Shape;3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700" y="1760475"/>
            <a:ext cx="6048250" cy="16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675" y="3431375"/>
            <a:ext cx="6132898" cy="16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- Imperfect Geometry</a:t>
            </a:r>
            <a:endParaRPr sz="2700"/>
          </a:p>
        </p:txBody>
      </p:sp>
      <p:pic>
        <p:nvPicPr>
          <p:cNvPr id="339" name="Google Shape;3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25" y="1883100"/>
            <a:ext cx="30384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925" y="1808200"/>
            <a:ext cx="4693075" cy="305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46" name="Google Shape;346;p29"/>
          <p:cNvSpPr txBox="1"/>
          <p:nvPr/>
        </p:nvSpPr>
        <p:spPr>
          <a:xfrm>
            <a:off x="318300" y="2511200"/>
            <a:ext cx="85074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Works really well as proof of concept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Can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be easily improved in to a commercial product - issues are fixable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Was a fun project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/>
          <p:nvPr>
            <p:ph type="title"/>
          </p:nvPr>
        </p:nvSpPr>
        <p:spPr>
          <a:xfrm>
            <a:off x="460950" y="26029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Supplementary Slides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 Decoder</a:t>
            </a:r>
            <a:endParaRPr/>
          </a:p>
        </p:txBody>
      </p:sp>
      <p:sp>
        <p:nvSpPr>
          <p:cNvPr id="357" name="Google Shape;357;p31"/>
          <p:cNvSpPr/>
          <p:nvPr/>
        </p:nvSpPr>
        <p:spPr>
          <a:xfrm>
            <a:off x="681296" y="2103825"/>
            <a:ext cx="202200" cy="260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8" name="Google Shape;358;p31"/>
          <p:cNvCxnSpPr>
            <a:stCxn id="357" idx="3"/>
          </p:cNvCxnSpPr>
          <p:nvPr/>
        </p:nvCxnSpPr>
        <p:spPr>
          <a:xfrm>
            <a:off x="883496" y="3406575"/>
            <a:ext cx="613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p31"/>
          <p:cNvSpPr/>
          <p:nvPr/>
        </p:nvSpPr>
        <p:spPr>
          <a:xfrm>
            <a:off x="1489896" y="2979775"/>
            <a:ext cx="1152900" cy="801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Connected Network</a:t>
            </a:r>
            <a:endParaRPr/>
          </a:p>
        </p:txBody>
      </p:sp>
      <p:sp>
        <p:nvSpPr>
          <p:cNvPr id="360" name="Google Shape;360;p31"/>
          <p:cNvSpPr/>
          <p:nvPr/>
        </p:nvSpPr>
        <p:spPr>
          <a:xfrm>
            <a:off x="3108771" y="2077525"/>
            <a:ext cx="202200" cy="260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" name="Google Shape;361;p31"/>
          <p:cNvCxnSpPr>
            <a:stCxn id="359" idx="3"/>
            <a:endCxn id="360" idx="1"/>
          </p:cNvCxnSpPr>
          <p:nvPr/>
        </p:nvCxnSpPr>
        <p:spPr>
          <a:xfrm>
            <a:off x="2642796" y="3380275"/>
            <a:ext cx="465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31"/>
          <p:cNvSpPr txBox="1"/>
          <p:nvPr/>
        </p:nvSpPr>
        <p:spPr>
          <a:xfrm>
            <a:off x="0" y="3133975"/>
            <a:ext cx="68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UNET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31"/>
          <p:cNvSpPr/>
          <p:nvPr/>
        </p:nvSpPr>
        <p:spPr>
          <a:xfrm>
            <a:off x="4255221" y="2026337"/>
            <a:ext cx="1152900" cy="801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Offset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</a:t>
            </a:r>
            <a:endParaRPr/>
          </a:p>
        </p:txBody>
      </p:sp>
      <p:sp>
        <p:nvSpPr>
          <p:cNvPr id="364" name="Google Shape;364;p31"/>
          <p:cNvSpPr/>
          <p:nvPr/>
        </p:nvSpPr>
        <p:spPr>
          <a:xfrm>
            <a:off x="4255221" y="2979787"/>
            <a:ext cx="1152900" cy="801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</a:t>
            </a:r>
            <a:endParaRPr/>
          </a:p>
        </p:txBody>
      </p:sp>
      <p:sp>
        <p:nvSpPr>
          <p:cNvPr id="365" name="Google Shape;365;p31"/>
          <p:cNvSpPr/>
          <p:nvPr/>
        </p:nvSpPr>
        <p:spPr>
          <a:xfrm>
            <a:off x="4255221" y="3865962"/>
            <a:ext cx="1152900" cy="801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</a:t>
            </a:r>
            <a:endParaRPr/>
          </a:p>
        </p:txBody>
      </p:sp>
      <p:cxnSp>
        <p:nvCxnSpPr>
          <p:cNvPr id="366" name="Google Shape;366;p31"/>
          <p:cNvCxnSpPr>
            <a:stCxn id="360" idx="3"/>
            <a:endCxn id="363" idx="1"/>
          </p:cNvCxnSpPr>
          <p:nvPr/>
        </p:nvCxnSpPr>
        <p:spPr>
          <a:xfrm flipH="1" rot="10800000">
            <a:off x="3310971" y="2426875"/>
            <a:ext cx="944400" cy="9534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7" name="Google Shape;367;p31"/>
          <p:cNvCxnSpPr>
            <a:stCxn id="360" idx="3"/>
            <a:endCxn id="364" idx="1"/>
          </p:cNvCxnSpPr>
          <p:nvPr/>
        </p:nvCxnSpPr>
        <p:spPr>
          <a:xfrm>
            <a:off x="3310971" y="3380275"/>
            <a:ext cx="944400" cy="6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8" name="Google Shape;368;p31"/>
          <p:cNvCxnSpPr>
            <a:stCxn id="360" idx="3"/>
            <a:endCxn id="365" idx="1"/>
          </p:cNvCxnSpPr>
          <p:nvPr/>
        </p:nvCxnSpPr>
        <p:spPr>
          <a:xfrm>
            <a:off x="3310971" y="3380275"/>
            <a:ext cx="944400" cy="8862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69" name="Google Shape;3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450" y="1983725"/>
            <a:ext cx="1378284" cy="88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p31"/>
          <p:cNvCxnSpPr>
            <a:stCxn id="363" idx="3"/>
          </p:cNvCxnSpPr>
          <p:nvPr/>
        </p:nvCxnSpPr>
        <p:spPr>
          <a:xfrm>
            <a:off x="5408121" y="2426837"/>
            <a:ext cx="3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31"/>
          <p:cNvSpPr txBox="1"/>
          <p:nvPr/>
        </p:nvSpPr>
        <p:spPr>
          <a:xfrm>
            <a:off x="5756425" y="2226725"/>
            <a:ext cx="807600" cy="400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2" name="Google Shape;372;p31"/>
          <p:cNvCxnSpPr/>
          <p:nvPr/>
        </p:nvCxnSpPr>
        <p:spPr>
          <a:xfrm>
            <a:off x="5408121" y="4266462"/>
            <a:ext cx="3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31"/>
          <p:cNvSpPr txBox="1"/>
          <p:nvPr/>
        </p:nvSpPr>
        <p:spPr>
          <a:xfrm>
            <a:off x="5756425" y="4066350"/>
            <a:ext cx="807600" cy="400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4" name="Google Shape;374;p31"/>
          <p:cNvCxnSpPr/>
          <p:nvPr/>
        </p:nvCxnSpPr>
        <p:spPr>
          <a:xfrm>
            <a:off x="6982600" y="1794250"/>
            <a:ext cx="52200" cy="321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31"/>
          <p:cNvSpPr txBox="1"/>
          <p:nvPr/>
        </p:nvSpPr>
        <p:spPr>
          <a:xfrm>
            <a:off x="7806775" y="3206475"/>
            <a:ext cx="807600" cy="400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6" name="Google Shape;376;p31"/>
          <p:cNvCxnSpPr/>
          <p:nvPr/>
        </p:nvCxnSpPr>
        <p:spPr>
          <a:xfrm>
            <a:off x="5407162" y="3380287"/>
            <a:ext cx="3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31"/>
          <p:cNvSpPr/>
          <p:nvPr/>
        </p:nvSpPr>
        <p:spPr>
          <a:xfrm>
            <a:off x="5891075" y="2937475"/>
            <a:ext cx="97200" cy="88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1"/>
          <p:cNvSpPr/>
          <p:nvPr/>
        </p:nvSpPr>
        <p:spPr>
          <a:xfrm>
            <a:off x="8080075" y="2907700"/>
            <a:ext cx="261000" cy="2610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1"/>
          <p:cNvSpPr/>
          <p:nvPr/>
        </p:nvSpPr>
        <p:spPr>
          <a:xfrm>
            <a:off x="8080088" y="3644450"/>
            <a:ext cx="261000" cy="2610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1"/>
          <p:cNvSpPr/>
          <p:nvPr/>
        </p:nvSpPr>
        <p:spPr>
          <a:xfrm rot="2831404">
            <a:off x="8080097" y="4261031"/>
            <a:ext cx="260901" cy="260901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1"/>
          <p:cNvSpPr/>
          <p:nvPr/>
        </p:nvSpPr>
        <p:spPr>
          <a:xfrm rot="5400000">
            <a:off x="8162000" y="3640150"/>
            <a:ext cx="97200" cy="886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1"/>
          <p:cNvSpPr txBox="1"/>
          <p:nvPr/>
        </p:nvSpPr>
        <p:spPr>
          <a:xfrm>
            <a:off x="7806800" y="4559825"/>
            <a:ext cx="807600" cy="400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31">
            <a:hlinkClick action="ppaction://hlinksldjump" r:id="rId4"/>
          </p:cNvPr>
          <p:cNvSpPr/>
          <p:nvPr/>
        </p:nvSpPr>
        <p:spPr>
          <a:xfrm>
            <a:off x="134575" y="4822025"/>
            <a:ext cx="4659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0" l="7428" r="62240" t="0"/>
          <a:stretch/>
        </p:blipFill>
        <p:spPr>
          <a:xfrm>
            <a:off x="0" y="1754175"/>
            <a:ext cx="1921699" cy="316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50617" l="67640" r="0" t="0"/>
          <a:stretch/>
        </p:blipFill>
        <p:spPr>
          <a:xfrm>
            <a:off x="1757225" y="2376184"/>
            <a:ext cx="1330749" cy="19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6325525" y="2431488"/>
            <a:ext cx="2908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Reduce time + cost of 3D asset generation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Allow for user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customizability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Easier than prototyping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1800" y="2275611"/>
            <a:ext cx="2887824" cy="20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grpSp>
        <p:nvGrpSpPr>
          <p:cNvPr id="84" name="Google Shape;84;p15"/>
          <p:cNvGrpSpPr/>
          <p:nvPr/>
        </p:nvGrpSpPr>
        <p:grpSpPr>
          <a:xfrm>
            <a:off x="5250400" y="1849401"/>
            <a:ext cx="3370575" cy="2675724"/>
            <a:chOff x="398900" y="1849426"/>
            <a:chExt cx="3370575" cy="2675724"/>
          </a:xfrm>
        </p:grpSpPr>
        <p:cxnSp>
          <p:nvCxnSpPr>
            <p:cNvPr id="85" name="Google Shape;85;p15"/>
            <p:cNvCxnSpPr>
              <a:stCxn id="86" idx="2"/>
              <a:endCxn id="87" idx="0"/>
            </p:cNvCxnSpPr>
            <p:nvPr/>
          </p:nvCxnSpPr>
          <p:spPr>
            <a:xfrm flipH="1">
              <a:off x="1454641" y="2973726"/>
              <a:ext cx="9600" cy="7425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8" name="Google Shape;88;p15"/>
            <p:cNvSpPr txBox="1"/>
            <p:nvPr/>
          </p:nvSpPr>
          <p:spPr>
            <a:xfrm>
              <a:off x="2519975" y="2211475"/>
              <a:ext cx="1249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2D Image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6" name="Google Shape;86;p15"/>
            <p:cNvPicPr preferRelativeResize="0"/>
            <p:nvPr/>
          </p:nvPicPr>
          <p:blipFill rotWithShape="1">
            <a:blip r:embed="rId3">
              <a:alphaModFix/>
            </a:blip>
            <a:srcRect b="0" l="0" r="0" t="22654"/>
            <a:stretch/>
          </p:blipFill>
          <p:spPr>
            <a:xfrm>
              <a:off x="398900" y="1849426"/>
              <a:ext cx="2130683" cy="1124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5"/>
            <p:cNvSpPr txBox="1"/>
            <p:nvPr/>
          </p:nvSpPr>
          <p:spPr>
            <a:xfrm>
              <a:off x="2519975" y="4124950"/>
              <a:ext cx="1249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3D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Model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0" name="Google Shape;90;p15"/>
          <p:cNvSpPr txBox="1"/>
          <p:nvPr/>
        </p:nvSpPr>
        <p:spPr>
          <a:xfrm>
            <a:off x="292000" y="2202217"/>
            <a:ext cx="4155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Criteria for method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➔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Input must be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single image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➔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Run as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fast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as possible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➔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Generalize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for new shoe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➔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No 3D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data needed at any point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674" y="3709274"/>
            <a:ext cx="2032800" cy="11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98025" y="1775350"/>
            <a:ext cx="18318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360 degree images of shoes ~ 7500 shoes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Masks created using segmentation network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/>
          </a:blip>
          <a:srcRect b="33997" l="0" r="0" t="0"/>
          <a:stretch/>
        </p:blipFill>
        <p:spPr>
          <a:xfrm>
            <a:off x="2022975" y="1775350"/>
            <a:ext cx="6974373" cy="15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2975" y="3545525"/>
            <a:ext cx="6974375" cy="14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cxnSp>
        <p:nvCxnSpPr>
          <p:cNvPr id="105" name="Google Shape;105;p17"/>
          <p:cNvCxnSpPr/>
          <p:nvPr/>
        </p:nvCxnSpPr>
        <p:spPr>
          <a:xfrm>
            <a:off x="3079233" y="1819325"/>
            <a:ext cx="0" cy="31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7"/>
          <p:cNvCxnSpPr/>
          <p:nvPr/>
        </p:nvCxnSpPr>
        <p:spPr>
          <a:xfrm>
            <a:off x="6068117" y="1819325"/>
            <a:ext cx="0" cy="31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22" y="1846013"/>
            <a:ext cx="2804926" cy="19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52400" y="3750925"/>
            <a:ext cx="2934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COLMAP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Input </a:t>
            </a: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Single Image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Fast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Generalize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No 3D training data</a:t>
            </a:r>
            <a:endParaRPr sz="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837" y="2147363"/>
            <a:ext cx="2754225" cy="137711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3106225" y="3750925"/>
            <a:ext cx="2934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Neural Network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Input 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Single Image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Fast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Generalize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No 3D data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 rotWithShape="1">
          <a:blip r:embed="rId5">
            <a:alphaModFix/>
          </a:blip>
          <a:srcRect b="50248" l="0" r="0" t="0"/>
          <a:stretch/>
        </p:blipFill>
        <p:spPr>
          <a:xfrm>
            <a:off x="6119950" y="2205400"/>
            <a:ext cx="2879123" cy="126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6095125" y="3750925"/>
            <a:ext cx="2934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Optimize with Differentiable Renderer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Input Single Image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Fast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Generalize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No 3D data</a:t>
            </a:r>
            <a:endParaRPr sz="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cxnSp>
        <p:nvCxnSpPr>
          <p:cNvPr id="118" name="Google Shape;118;p18"/>
          <p:cNvCxnSpPr/>
          <p:nvPr/>
        </p:nvCxnSpPr>
        <p:spPr>
          <a:xfrm>
            <a:off x="3079233" y="1819325"/>
            <a:ext cx="0" cy="31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8"/>
          <p:cNvCxnSpPr/>
          <p:nvPr/>
        </p:nvCxnSpPr>
        <p:spPr>
          <a:xfrm>
            <a:off x="6068117" y="1819325"/>
            <a:ext cx="0" cy="31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22" y="1846013"/>
            <a:ext cx="2804926" cy="19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52400" y="3750925"/>
            <a:ext cx="2934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COLMAP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Input Single Image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Fast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Generalize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No 3D training data</a:t>
            </a:r>
            <a:endParaRPr sz="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837" y="2147363"/>
            <a:ext cx="2754225" cy="137711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3106225" y="3750925"/>
            <a:ext cx="2934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Neural Network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Input Single Image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Fast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Generalize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No 3D data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5">
            <a:alphaModFix/>
          </a:blip>
          <a:srcRect b="50248" l="0" r="0" t="0"/>
          <a:stretch/>
        </p:blipFill>
        <p:spPr>
          <a:xfrm>
            <a:off x="6119950" y="2205400"/>
            <a:ext cx="2879123" cy="126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6095125" y="3750925"/>
            <a:ext cx="2934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Optimize with D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ifferentiable Renderer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Input Single Image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Fast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Generalize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No 3D data</a:t>
            </a:r>
            <a:endParaRPr sz="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637925" y="2520475"/>
            <a:ext cx="1752000" cy="6309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Differentiable</a:t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6746325" y="2520475"/>
            <a:ext cx="1752000" cy="6309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Differentiable</a:t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643850" y="2520475"/>
            <a:ext cx="1752000" cy="6309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</a:t>
            </a:r>
            <a:r>
              <a:rPr lang="en"/>
              <a:t>Differentiable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(out of the box)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cxnSp>
        <p:nvCxnSpPr>
          <p:cNvPr id="134" name="Google Shape;134;p19"/>
          <p:cNvCxnSpPr/>
          <p:nvPr/>
        </p:nvCxnSpPr>
        <p:spPr>
          <a:xfrm>
            <a:off x="6068117" y="1819325"/>
            <a:ext cx="0" cy="31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837" y="2147363"/>
            <a:ext cx="2754225" cy="137711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3106225" y="3750925"/>
            <a:ext cx="2934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Neural Network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Input Single Image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Fast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Generalize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No 3D data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4">
            <a:alphaModFix/>
          </a:blip>
          <a:srcRect b="50248" l="0" r="0" t="0"/>
          <a:stretch/>
        </p:blipFill>
        <p:spPr>
          <a:xfrm>
            <a:off x="6119950" y="2205400"/>
            <a:ext cx="2879123" cy="126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6095125" y="3750925"/>
            <a:ext cx="2934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Optimize with Differentiable Renderer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Input Single Image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Fast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Generalize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No 3D data</a:t>
            </a:r>
            <a:endParaRPr sz="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212700" y="2502575"/>
            <a:ext cx="2695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"/>
                <a:ea typeface="Roboto"/>
                <a:cs typeface="Roboto"/>
                <a:sym typeface="Roboto"/>
              </a:rPr>
              <a:t>Can combine both methods and meet all criteria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3637925" y="2520475"/>
            <a:ext cx="1752000" cy="6309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Differentiable</a:t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6746325" y="2520475"/>
            <a:ext cx="1752000" cy="6309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Differentiable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47" name="Google Shape;147;p20"/>
          <p:cNvSpPr txBox="1"/>
          <p:nvPr/>
        </p:nvSpPr>
        <p:spPr>
          <a:xfrm>
            <a:off x="611100" y="1663665"/>
            <a:ext cx="79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Train a network that can deform + texture a base shape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through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differential renderer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0" l="0" r="0" t="22654"/>
          <a:stretch/>
        </p:blipFill>
        <p:spPr>
          <a:xfrm>
            <a:off x="59800" y="2375388"/>
            <a:ext cx="1305125" cy="68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2028950" y="2433375"/>
            <a:ext cx="1744500" cy="572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cxnSp>
        <p:nvCxnSpPr>
          <p:cNvPr id="150" name="Google Shape;150;p20"/>
          <p:cNvCxnSpPr>
            <a:stCxn id="148" idx="3"/>
            <a:endCxn id="149" idx="1"/>
          </p:cNvCxnSpPr>
          <p:nvPr/>
        </p:nvCxnSpPr>
        <p:spPr>
          <a:xfrm>
            <a:off x="1364925" y="2719725"/>
            <a:ext cx="663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9125" y="3497049"/>
            <a:ext cx="984125" cy="76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0"/>
          <p:cNvCxnSpPr>
            <a:stCxn id="151" idx="0"/>
            <a:endCxn id="149" idx="2"/>
          </p:cNvCxnSpPr>
          <p:nvPr/>
        </p:nvCxnSpPr>
        <p:spPr>
          <a:xfrm rot="10800000">
            <a:off x="2901188" y="3005949"/>
            <a:ext cx="0" cy="49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0"/>
          <p:cNvCxnSpPr>
            <a:stCxn id="149" idx="3"/>
            <a:endCxn id="154" idx="1"/>
          </p:cNvCxnSpPr>
          <p:nvPr/>
        </p:nvCxnSpPr>
        <p:spPr>
          <a:xfrm>
            <a:off x="3773450" y="2719725"/>
            <a:ext cx="872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4" name="Google Shape;15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5663" y="2236779"/>
            <a:ext cx="1388925" cy="96588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/>
          <p:nvPr/>
        </p:nvSpPr>
        <p:spPr>
          <a:xfrm>
            <a:off x="6906788" y="2310750"/>
            <a:ext cx="1744500" cy="801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Renderer</a:t>
            </a:r>
            <a:endParaRPr/>
          </a:p>
        </p:txBody>
      </p:sp>
      <p:cxnSp>
        <p:nvCxnSpPr>
          <p:cNvPr id="156" name="Google Shape;156;p20"/>
          <p:cNvCxnSpPr>
            <a:stCxn id="154" idx="3"/>
            <a:endCxn id="155" idx="1"/>
          </p:cNvCxnSpPr>
          <p:nvPr/>
        </p:nvCxnSpPr>
        <p:spPr>
          <a:xfrm flipH="1" rot="10800000">
            <a:off x="6034587" y="2711321"/>
            <a:ext cx="872100" cy="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7" name="Google Shape;157;p20"/>
          <p:cNvPicPr preferRelativeResize="0"/>
          <p:nvPr/>
        </p:nvPicPr>
        <p:blipFill rotWithShape="1">
          <a:blip r:embed="rId6">
            <a:alphaModFix/>
          </a:blip>
          <a:srcRect b="9151" l="19134" r="19060" t="7117"/>
          <a:stretch/>
        </p:blipFill>
        <p:spPr>
          <a:xfrm>
            <a:off x="7182988" y="3916401"/>
            <a:ext cx="1192076" cy="903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0"/>
          <p:cNvCxnSpPr>
            <a:stCxn id="155" idx="2"/>
            <a:endCxn id="157" idx="0"/>
          </p:cNvCxnSpPr>
          <p:nvPr/>
        </p:nvCxnSpPr>
        <p:spPr>
          <a:xfrm>
            <a:off x="7779038" y="3112050"/>
            <a:ext cx="0" cy="804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 b="0" l="0" r="0" t="22654"/>
          <a:stretch/>
        </p:blipFill>
        <p:spPr>
          <a:xfrm>
            <a:off x="5662250" y="4161600"/>
            <a:ext cx="1085150" cy="57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/>
          <p:nvPr/>
        </p:nvSpPr>
        <p:spPr>
          <a:xfrm>
            <a:off x="6706000" y="4361950"/>
            <a:ext cx="609600" cy="1719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6713453" y="3990093"/>
            <a:ext cx="56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Image loss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" name="Google Shape;162;p20"/>
          <p:cNvCxnSpPr/>
          <p:nvPr/>
        </p:nvCxnSpPr>
        <p:spPr>
          <a:xfrm flipH="1" rot="10800000">
            <a:off x="8074100" y="3125025"/>
            <a:ext cx="7500" cy="7326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0"/>
          <p:cNvCxnSpPr/>
          <p:nvPr/>
        </p:nvCxnSpPr>
        <p:spPr>
          <a:xfrm rot="10800000">
            <a:off x="6040875" y="2534400"/>
            <a:ext cx="8595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0"/>
          <p:cNvCxnSpPr/>
          <p:nvPr/>
        </p:nvCxnSpPr>
        <p:spPr>
          <a:xfrm rot="10800000">
            <a:off x="3782798" y="2534400"/>
            <a:ext cx="8415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/>
          <p:nvPr/>
        </p:nvSpPr>
        <p:spPr>
          <a:xfrm>
            <a:off x="62000" y="1766900"/>
            <a:ext cx="5201400" cy="3331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</a:t>
            </a:r>
            <a:r>
              <a:rPr lang="en" sz="2700"/>
              <a:t>Architecture</a:t>
            </a:r>
            <a:endParaRPr sz="2700"/>
          </a:p>
        </p:txBody>
      </p:sp>
      <p:pic>
        <p:nvPicPr>
          <p:cNvPr id="171" name="Google Shape;171;p21"/>
          <p:cNvPicPr preferRelativeResize="0"/>
          <p:nvPr/>
        </p:nvPicPr>
        <p:blipFill rotWithShape="1">
          <a:blip r:embed="rId3">
            <a:alphaModFix/>
          </a:blip>
          <a:srcRect b="0" l="0" r="0" t="22654"/>
          <a:stretch/>
        </p:blipFill>
        <p:spPr>
          <a:xfrm>
            <a:off x="209575" y="2423372"/>
            <a:ext cx="726300" cy="4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900" y="2253650"/>
            <a:ext cx="3364950" cy="1751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1989687" y="2714251"/>
            <a:ext cx="13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UNet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4" name="Google Shape;174;p21"/>
          <p:cNvCxnSpPr>
            <a:stCxn id="171" idx="3"/>
          </p:cNvCxnSpPr>
          <p:nvPr/>
        </p:nvCxnSpPr>
        <p:spPr>
          <a:xfrm>
            <a:off x="935875" y="2653922"/>
            <a:ext cx="25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1"/>
          <p:cNvCxnSpPr>
            <a:stCxn id="176" idx="3"/>
            <a:endCxn id="177" idx="3"/>
          </p:cNvCxnSpPr>
          <p:nvPr/>
        </p:nvCxnSpPr>
        <p:spPr>
          <a:xfrm flipH="1">
            <a:off x="5023875" y="2651700"/>
            <a:ext cx="187200" cy="1966800"/>
          </a:xfrm>
          <a:prstGeom prst="bentConnector3">
            <a:avLst>
              <a:gd fmla="val -38543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8" name="Google Shape;178;p21"/>
          <p:cNvGrpSpPr/>
          <p:nvPr/>
        </p:nvGrpSpPr>
        <p:grpSpPr>
          <a:xfrm>
            <a:off x="2925651" y="3908133"/>
            <a:ext cx="1234799" cy="1120992"/>
            <a:chOff x="2925651" y="3908133"/>
            <a:chExt cx="1234799" cy="1120992"/>
          </a:xfrm>
        </p:grpSpPr>
        <p:grpSp>
          <p:nvGrpSpPr>
            <p:cNvPr id="179" name="Google Shape;179;p21"/>
            <p:cNvGrpSpPr/>
            <p:nvPr/>
          </p:nvGrpSpPr>
          <p:grpSpPr>
            <a:xfrm>
              <a:off x="3217250" y="4175625"/>
              <a:ext cx="943200" cy="853500"/>
              <a:chOff x="3841825" y="4108250"/>
              <a:chExt cx="943200" cy="853500"/>
            </a:xfrm>
          </p:grpSpPr>
          <p:sp>
            <p:nvSpPr>
              <p:cNvPr id="180" name="Google Shape;180;p21"/>
              <p:cNvSpPr/>
              <p:nvPr/>
            </p:nvSpPr>
            <p:spPr>
              <a:xfrm rot="5400000">
                <a:off x="3886675" y="4146650"/>
                <a:ext cx="853500" cy="776700"/>
              </a:xfrm>
              <a:prstGeom prst="trapezoid">
                <a:avLst>
                  <a:gd fmla="val 25000" name="adj"/>
                </a:avLst>
              </a:prstGeom>
              <a:solidFill>
                <a:srgbClr val="7ECCDE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1"/>
              <p:cNvSpPr txBox="1"/>
              <p:nvPr/>
            </p:nvSpPr>
            <p:spPr>
              <a:xfrm>
                <a:off x="3841825" y="4262675"/>
                <a:ext cx="9432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u="sng">
                    <a:solidFill>
                      <a:schemeClr val="hlink"/>
                    </a:solidFill>
                    <a:latin typeface="Roboto"/>
                    <a:ea typeface="Roboto"/>
                    <a:cs typeface="Roboto"/>
                    <a:sym typeface="Roboto"/>
                    <a:hlinkClick action="ppaction://hlinksldjump" r:id="rId5"/>
                  </a:rPr>
                  <a:t>Shape Decoder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182" name="Google Shape;182;p21"/>
            <p:cNvCxnSpPr/>
            <p:nvPr/>
          </p:nvCxnSpPr>
          <p:spPr>
            <a:xfrm flipH="1" rot="5400000">
              <a:off x="2767551" y="4066233"/>
              <a:ext cx="684000" cy="367800"/>
            </a:xfrm>
            <a:prstGeom prst="bentConnector3">
              <a:avLst>
                <a:gd fmla="val -70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21"/>
            <p:cNvCxnSpPr/>
            <p:nvPr/>
          </p:nvCxnSpPr>
          <p:spPr>
            <a:xfrm>
              <a:off x="2934875" y="4596950"/>
              <a:ext cx="334800" cy="1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77" name="Google Shape;177;p21"/>
          <p:cNvSpPr/>
          <p:nvPr/>
        </p:nvSpPr>
        <p:spPr>
          <a:xfrm>
            <a:off x="4297450" y="4469675"/>
            <a:ext cx="726300" cy="2976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Vertices</a:t>
            </a:r>
            <a:endParaRPr sz="1000"/>
          </a:p>
        </p:txBody>
      </p:sp>
      <p:sp>
        <p:nvSpPr>
          <p:cNvPr id="184" name="Google Shape;184;p21"/>
          <p:cNvSpPr txBox="1"/>
          <p:nvPr/>
        </p:nvSpPr>
        <p:spPr>
          <a:xfrm>
            <a:off x="4082972" y="2451600"/>
            <a:ext cx="420300" cy="400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Flow Map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5" name="Google Shape;185;p21"/>
          <p:cNvCxnSpPr>
            <a:endCxn id="177" idx="1"/>
          </p:cNvCxnSpPr>
          <p:nvPr/>
        </p:nvCxnSpPr>
        <p:spPr>
          <a:xfrm>
            <a:off x="4066750" y="4618475"/>
            <a:ext cx="23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1"/>
          <p:cNvSpPr/>
          <p:nvPr/>
        </p:nvSpPr>
        <p:spPr>
          <a:xfrm>
            <a:off x="5472970" y="2904950"/>
            <a:ext cx="1055700" cy="1055700"/>
          </a:xfrm>
          <a:prstGeom prst="cube">
            <a:avLst>
              <a:gd fmla="val 25000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</a:t>
            </a:r>
            <a:endParaRPr/>
          </a:p>
        </p:txBody>
      </p:sp>
      <p:sp>
        <p:nvSpPr>
          <p:cNvPr id="187" name="Google Shape;187;p21"/>
          <p:cNvSpPr txBox="1"/>
          <p:nvPr/>
        </p:nvSpPr>
        <p:spPr>
          <a:xfrm>
            <a:off x="424025" y="4768166"/>
            <a:ext cx="123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Neural Network</a:t>
            </a:r>
            <a:endParaRPr i="1"/>
          </a:p>
        </p:txBody>
      </p:sp>
      <p:sp>
        <p:nvSpPr>
          <p:cNvPr id="176" name="Google Shape;176;p21"/>
          <p:cNvSpPr txBox="1"/>
          <p:nvPr/>
        </p:nvSpPr>
        <p:spPr>
          <a:xfrm>
            <a:off x="4655475" y="2397750"/>
            <a:ext cx="555600" cy="507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UV Texture Map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8" name="Google Shape;188;p21"/>
          <p:cNvCxnSpPr>
            <a:stCxn id="171" idx="0"/>
            <a:endCxn id="189" idx="2"/>
          </p:cNvCxnSpPr>
          <p:nvPr/>
        </p:nvCxnSpPr>
        <p:spPr>
          <a:xfrm rot="-5400000">
            <a:off x="2115625" y="394772"/>
            <a:ext cx="485700" cy="3571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21"/>
          <p:cNvSpPr/>
          <p:nvPr/>
        </p:nvSpPr>
        <p:spPr>
          <a:xfrm>
            <a:off x="4144325" y="1788950"/>
            <a:ext cx="297600" cy="297600"/>
          </a:xfrm>
          <a:prstGeom prst="flowChartSummingJunction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" name="Google Shape;190;p21"/>
          <p:cNvCxnSpPr/>
          <p:nvPr/>
        </p:nvCxnSpPr>
        <p:spPr>
          <a:xfrm>
            <a:off x="3810028" y="1937150"/>
            <a:ext cx="3348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1"/>
          <p:cNvCxnSpPr>
            <a:stCxn id="184" idx="0"/>
            <a:endCxn id="189" idx="4"/>
          </p:cNvCxnSpPr>
          <p:nvPr/>
        </p:nvCxnSpPr>
        <p:spPr>
          <a:xfrm rot="10800000">
            <a:off x="4293122" y="2086500"/>
            <a:ext cx="0" cy="36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1"/>
          <p:cNvCxnSpPr>
            <a:stCxn id="189" idx="6"/>
            <a:endCxn id="176" idx="0"/>
          </p:cNvCxnSpPr>
          <p:nvPr/>
        </p:nvCxnSpPr>
        <p:spPr>
          <a:xfrm>
            <a:off x="4441925" y="1937750"/>
            <a:ext cx="491400" cy="459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